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9" r:id="rId3"/>
    <p:sldId id="260" r:id="rId4"/>
    <p:sldId id="270" r:id="rId5"/>
    <p:sldId id="261" r:id="rId6"/>
    <p:sldId id="262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12/10/2019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12/10/2019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3100" dirty="0"/>
              <a:t>機器學習與深度學習期中報告</a:t>
            </a:r>
            <a:r>
              <a:rPr lang="en-US" altLang="zh-TW" sz="3100" dirty="0"/>
              <a:t/>
            </a:r>
            <a:br>
              <a:rPr lang="en-US" altLang="zh-TW" sz="3100" dirty="0"/>
            </a:br>
            <a:r>
              <a:rPr lang="en-US" altLang="zh-TW" sz="4900" b="0" dirty="0" err="1"/>
              <a:t>TMU</a:t>
            </a:r>
            <a:r>
              <a:rPr lang="en-US" altLang="zh-TW" sz="4900" b="0" dirty="0"/>
              <a:t> ML Course Team Battle 1</a:t>
            </a:r>
            <a:r>
              <a:rPr lang="en-US" altLang="zh-TW" b="0" dirty="0"/>
              <a:t/>
            </a:r>
            <a:br>
              <a:rPr lang="en-US" altLang="zh-TW" b="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組別 </a:t>
            </a:r>
            <a:r>
              <a:rPr lang="en-US" altLang="zh-TW" dirty="0"/>
              <a:t>:</a:t>
            </a:r>
            <a:r>
              <a:rPr lang="zh-TW" altLang="en-US" dirty="0"/>
              <a:t> 鎮瀾宮的骰子</a:t>
            </a:r>
            <a:r>
              <a:rPr lang="en-US" altLang="zh-TW" dirty="0"/>
              <a:t>(Feat. </a:t>
            </a:r>
            <a:r>
              <a:rPr lang="zh-TW" altLang="en-US" dirty="0"/>
              <a:t>標太郎水餃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9628632" cy="3986784"/>
          </a:xfrm>
        </p:spPr>
        <p:txBody>
          <a:bodyPr/>
          <a:lstStyle/>
          <a:p>
            <a:r>
              <a:rPr lang="zh-TW" altLang="en-US" dirty="0"/>
              <a:t>經歷這次報告深刻感受到運算硬體很重要，特別是在比較複雜的模型如</a:t>
            </a:r>
            <a:r>
              <a:rPr lang="en-US" dirty="0"/>
              <a:t> SVM</a:t>
            </a:r>
            <a:r>
              <a:rPr lang="zh-TW" altLang="en-US" dirty="0"/>
              <a:t>、</a:t>
            </a:r>
            <a:r>
              <a:rPr lang="en-US" dirty="0"/>
              <a:t>DNN (</a:t>
            </a:r>
            <a:r>
              <a:rPr lang="zh-TW" altLang="en-US" dirty="0"/>
              <a:t>賽期中未成功架設完成</a:t>
            </a:r>
            <a:r>
              <a:rPr lang="en-US" dirty="0"/>
              <a:t>)</a:t>
            </a:r>
            <a:r>
              <a:rPr lang="zh-TW" altLang="en-US" dirty="0"/>
              <a:t>、</a:t>
            </a:r>
            <a:r>
              <a:rPr lang="en-US" dirty="0"/>
              <a:t>BERT </a:t>
            </a:r>
            <a:r>
              <a:rPr lang="zh-TW" altLang="en-US" dirty="0"/>
              <a:t>等模型運算過程很吃記憶體，</a:t>
            </a:r>
            <a:r>
              <a:rPr lang="en-US" dirty="0"/>
              <a:t>SVM </a:t>
            </a:r>
            <a:r>
              <a:rPr lang="zh-TW" altLang="en-US" dirty="0"/>
              <a:t>約莫</a:t>
            </a:r>
            <a:r>
              <a:rPr lang="en-US" dirty="0"/>
              <a:t>1</a:t>
            </a:r>
            <a:r>
              <a:rPr lang="zh-TW" altLang="en-US" dirty="0"/>
              <a:t>小時訓練時間，</a:t>
            </a:r>
            <a:r>
              <a:rPr lang="en-US" dirty="0"/>
              <a:t>BERT</a:t>
            </a:r>
            <a:r>
              <a:rPr lang="zh-TW" altLang="en-US" dirty="0"/>
              <a:t>訓練一次大概花了整個晚上。</a:t>
            </a:r>
            <a:endParaRPr lang="en-US" dirty="0"/>
          </a:p>
          <a:p>
            <a:r>
              <a:rPr lang="zh-TW" altLang="en-US" dirty="0"/>
              <a:t>目前學習到許多不同的方法，例如</a:t>
            </a:r>
            <a:r>
              <a:rPr lang="en-US" dirty="0"/>
              <a:t>CNN, RNN, </a:t>
            </a:r>
            <a:r>
              <a:rPr lang="zh-TW" altLang="en-US" dirty="0"/>
              <a:t>特徵選擇方法等等，未來的操作方向可以結合這些方法與</a:t>
            </a:r>
            <a:r>
              <a:rPr lang="en-US" dirty="0"/>
              <a:t>BERT</a:t>
            </a:r>
            <a:r>
              <a:rPr lang="zh-TW" altLang="en-US" dirty="0"/>
              <a:t>、</a:t>
            </a:r>
            <a:r>
              <a:rPr lang="en-US" dirty="0"/>
              <a:t>XGB</a:t>
            </a:r>
            <a:r>
              <a:rPr lang="zh-TW" altLang="en-US" dirty="0"/>
              <a:t>等等目前結果不錯的模型來更加優化測試結果。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</a:t>
            </a:r>
            <a:r>
              <a:rPr lang="zh-TW" altLang="en-US" dirty="0"/>
              <a:t>表</a:t>
            </a:r>
            <a:endParaRPr 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8422612"/>
              </p:ext>
            </p:extLst>
          </p:nvPr>
        </p:nvGraphicFramePr>
        <p:xfrm>
          <a:off x="2389168" y="2441051"/>
          <a:ext cx="7410615" cy="32109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57357">
                  <a:extLst>
                    <a:ext uri="{9D8B030D-6E8A-4147-A177-3AD203B41FA5}">
                      <a16:colId xmlns:a16="http://schemas.microsoft.com/office/drawing/2014/main" val="3473975960"/>
                    </a:ext>
                  </a:extLst>
                </a:gridCol>
                <a:gridCol w="1847950">
                  <a:extLst>
                    <a:ext uri="{9D8B030D-6E8A-4147-A177-3AD203B41FA5}">
                      <a16:colId xmlns:a16="http://schemas.microsoft.com/office/drawing/2014/main" val="3580340129"/>
                    </a:ext>
                  </a:extLst>
                </a:gridCol>
                <a:gridCol w="1852654">
                  <a:extLst>
                    <a:ext uri="{9D8B030D-6E8A-4147-A177-3AD203B41FA5}">
                      <a16:colId xmlns:a16="http://schemas.microsoft.com/office/drawing/2014/main" val="3163092365"/>
                    </a:ext>
                  </a:extLst>
                </a:gridCol>
                <a:gridCol w="1852654">
                  <a:extLst>
                    <a:ext uri="{9D8B030D-6E8A-4147-A177-3AD203B41FA5}">
                      <a16:colId xmlns:a16="http://schemas.microsoft.com/office/drawing/2014/main" val="2634328531"/>
                    </a:ext>
                  </a:extLst>
                </a:gridCol>
              </a:tblGrid>
              <a:tr h="5561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dirty="0" smtClean="0"/>
                        <a:t>彥鈞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dirty="0" smtClean="0"/>
                        <a:t>家宜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dirty="0" smtClean="0"/>
                        <a:t>上涵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38269"/>
                  </a:ext>
                </a:extLst>
              </a:tr>
              <a:tr h="5561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dirty="0" smtClean="0"/>
                        <a:t>分類器訓練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62974"/>
                  </a:ext>
                </a:extLst>
              </a:tr>
              <a:tr h="4826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dirty="0" smtClean="0"/>
                        <a:t>深度學習訓練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2818"/>
                  </a:ext>
                </a:extLst>
              </a:tr>
              <a:tr h="5561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dirty="0" smtClean="0"/>
                        <a:t>BERT</a:t>
                      </a:r>
                      <a:r>
                        <a:rPr lang="zh-TW" altLang="en-US" dirty="0" smtClean="0"/>
                        <a:t>訓練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818"/>
                  </a:ext>
                </a:extLst>
              </a:tr>
              <a:tr h="735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報告撰寫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54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7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924C-3887-4A07-9987-F3466FF4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小組成員</a:t>
            </a:r>
          </a:p>
        </p:txBody>
      </p:sp>
      <p:pic>
        <p:nvPicPr>
          <p:cNvPr id="6" name="Content Placeholder 5" descr="A close up of a box&#10;&#10;Description automatically generated">
            <a:extLst>
              <a:ext uri="{FF2B5EF4-FFF2-40B4-BE49-F238E27FC236}">
                <a16:creationId xmlns:a16="http://schemas.microsoft.com/office/drawing/2014/main" id="{18E0EF13-DDB5-4D1D-A9C6-2992B4244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t="13859" r="54466" b="12669"/>
          <a:stretch/>
        </p:blipFill>
        <p:spPr>
          <a:xfrm>
            <a:off x="1280160" y="2908852"/>
            <a:ext cx="2723322" cy="2928730"/>
          </a:xfr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D8581F96-4E6D-48D5-89D6-7134C1BD726C}"/>
              </a:ext>
            </a:extLst>
          </p:cNvPr>
          <p:cNvSpPr/>
          <p:nvPr/>
        </p:nvSpPr>
        <p:spPr>
          <a:xfrm>
            <a:off x="3001618" y="2587486"/>
            <a:ext cx="2272748" cy="3571461"/>
          </a:xfrm>
          <a:prstGeom prst="arc">
            <a:avLst>
              <a:gd name="adj1" fmla="val 16200000"/>
              <a:gd name="adj2" fmla="val 53699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71BA2B-8D0C-40CD-B139-4CBB9305501F}"/>
              </a:ext>
            </a:extLst>
          </p:cNvPr>
          <p:cNvSpPr/>
          <p:nvPr/>
        </p:nvSpPr>
        <p:spPr>
          <a:xfrm>
            <a:off x="5155096" y="2017643"/>
            <a:ext cx="1411357" cy="1411357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AABB62-C61D-4682-B1B8-11CF9BD65C44}"/>
              </a:ext>
            </a:extLst>
          </p:cNvPr>
          <p:cNvSpPr/>
          <p:nvPr/>
        </p:nvSpPr>
        <p:spPr>
          <a:xfrm>
            <a:off x="5860773" y="3667538"/>
            <a:ext cx="1411357" cy="1411357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4B71B8-49EE-4884-B032-E865AC020782}"/>
              </a:ext>
            </a:extLst>
          </p:cNvPr>
          <p:cNvSpPr/>
          <p:nvPr/>
        </p:nvSpPr>
        <p:spPr>
          <a:xfrm>
            <a:off x="5155095" y="5317433"/>
            <a:ext cx="1411357" cy="1411357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361CB6-4767-419F-BCE2-6708F1746755}"/>
              </a:ext>
            </a:extLst>
          </p:cNvPr>
          <p:cNvCxnSpPr>
            <a:cxnSpLocks/>
            <a:stCxn id="8" idx="5"/>
          </p:cNvCxnSpPr>
          <p:nvPr/>
        </p:nvCxnSpPr>
        <p:spPr>
          <a:xfrm flipV="1">
            <a:off x="6359765" y="3207026"/>
            <a:ext cx="3566113" cy="15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9BD43-43BE-4DCE-959E-5DCFF729B6E1}"/>
              </a:ext>
            </a:extLst>
          </p:cNvPr>
          <p:cNvCxnSpPr>
            <a:cxnSpLocks/>
          </p:cNvCxnSpPr>
          <p:nvPr/>
        </p:nvCxnSpPr>
        <p:spPr>
          <a:xfrm flipV="1">
            <a:off x="6995824" y="4923182"/>
            <a:ext cx="3566113" cy="15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C09A2-ED2B-43BD-8A9C-67E77AD7CA29}"/>
              </a:ext>
            </a:extLst>
          </p:cNvPr>
          <p:cNvCxnSpPr>
            <a:cxnSpLocks/>
          </p:cNvCxnSpPr>
          <p:nvPr/>
        </p:nvCxnSpPr>
        <p:spPr>
          <a:xfrm flipV="1">
            <a:off x="6240450" y="6612833"/>
            <a:ext cx="3566113" cy="15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8A2A52-A83D-4DDA-A5C9-927F49DAC1DF}"/>
              </a:ext>
            </a:extLst>
          </p:cNvPr>
          <p:cNvSpPr txBox="1"/>
          <p:nvPr/>
        </p:nvSpPr>
        <p:spPr>
          <a:xfrm>
            <a:off x="6893803" y="2398469"/>
            <a:ext cx="280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黃彥鈞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sz="2000" dirty="0" err="1">
                <a:solidFill>
                  <a:schemeClr val="accent6">
                    <a:lumMod val="75000"/>
                  </a:schemeClr>
                </a:solidFill>
              </a:rPr>
              <a:t>M946018006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D4B73-E1E4-41A4-A30B-AB49B01CF9CE}"/>
              </a:ext>
            </a:extLst>
          </p:cNvPr>
          <p:cNvSpPr txBox="1"/>
          <p:nvPr/>
        </p:nvSpPr>
        <p:spPr>
          <a:xfrm>
            <a:off x="7515616" y="405775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石家宜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M946018003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57A58-78EB-4E42-BFEF-44CFF637216C}"/>
              </a:ext>
            </a:extLst>
          </p:cNvPr>
          <p:cNvSpPr txBox="1"/>
          <p:nvPr/>
        </p:nvSpPr>
        <p:spPr>
          <a:xfrm>
            <a:off x="6785090" y="5804276"/>
            <a:ext cx="280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趙上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</a:rPr>
              <a:t>涵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sz="2000" dirty="0" err="1">
                <a:solidFill>
                  <a:schemeClr val="accent6">
                    <a:lumMod val="75000"/>
                  </a:schemeClr>
                </a:solidFill>
              </a:rPr>
              <a:t>M946018004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報告大綱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  <a:endParaRPr lang="en-US" dirty="0"/>
          </a:p>
          <a:p>
            <a:r>
              <a:rPr lang="zh-TW" altLang="en-US" dirty="0"/>
              <a:t>競賽結果</a:t>
            </a:r>
            <a:endParaRPr lang="en-US" dirty="0"/>
          </a:p>
          <a:p>
            <a:r>
              <a:rPr lang="en-US" dirty="0" smtClean="0"/>
              <a:t>Baseline methods</a:t>
            </a:r>
            <a:endParaRPr lang="en-US" dirty="0"/>
          </a:p>
          <a:p>
            <a:r>
              <a:rPr lang="en-US" dirty="0" smtClean="0"/>
              <a:t>Bert</a:t>
            </a:r>
            <a:endParaRPr lang="en-US" dirty="0"/>
          </a:p>
          <a:p>
            <a:r>
              <a:rPr lang="zh-TW" altLang="en-US" dirty="0" smtClean="0"/>
              <a:t>結論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37EE-B373-4226-9015-68A5A7F7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8069-2878-4CD2-A3F3-37666508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Training set : 12,500 </a:t>
            </a:r>
            <a:r>
              <a:rPr lang="en-US" altLang="zh-TW" dirty="0" err="1" smtClean="0"/>
              <a:t>pos</a:t>
            </a:r>
            <a:r>
              <a:rPr lang="en-US" altLang="zh-TW" dirty="0" smtClean="0"/>
              <a:t> &amp; 12,500 </a:t>
            </a:r>
            <a:r>
              <a:rPr lang="en-US" altLang="zh-TW" dirty="0" err="1" smtClean="0"/>
              <a:t>neg</a:t>
            </a:r>
            <a:endParaRPr lang="en-US" altLang="zh-TW" dirty="0" smtClean="0"/>
          </a:p>
          <a:p>
            <a:r>
              <a:rPr lang="en-US" altLang="zh-TW" dirty="0" smtClean="0"/>
              <a:t>Testing set : 5,986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1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 b="3603"/>
          <a:stretch/>
        </p:blipFill>
        <p:spPr>
          <a:xfrm>
            <a:off x="1413359" y="1828456"/>
            <a:ext cx="9362234" cy="50295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競賽結果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66" y="2745191"/>
            <a:ext cx="533435" cy="5334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71" y="4645619"/>
            <a:ext cx="533435" cy="5334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11306" y="5860110"/>
            <a:ext cx="286247" cy="739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173039" y="5860110"/>
            <a:ext cx="609288" cy="997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representation : TF-IDF</a:t>
            </a:r>
          </a:p>
          <a:p>
            <a:r>
              <a:rPr lang="zh-TW" altLang="en-US" dirty="0" smtClean="0"/>
              <a:t>最適模型 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XGB</a:t>
            </a:r>
          </a:p>
          <a:p>
            <a:pPr lvl="1"/>
            <a:r>
              <a:rPr lang="en-US" altLang="zh-TW" dirty="0" smtClean="0"/>
              <a:t>SVM (linear)</a:t>
            </a:r>
          </a:p>
          <a:p>
            <a:pPr lvl="1"/>
            <a:r>
              <a:rPr lang="en-US" altLang="zh-TW" dirty="0" smtClean="0"/>
              <a:t>LR</a:t>
            </a:r>
            <a:endParaRPr lang="en-US" dirty="0" smtClean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0629726"/>
              </p:ext>
            </p:extLst>
          </p:nvPr>
        </p:nvGraphicFramePr>
        <p:xfrm>
          <a:off x="6232208" y="2917493"/>
          <a:ext cx="4494212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3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553">
                  <a:extLst>
                    <a:ext uri="{9D8B030D-6E8A-4147-A177-3AD203B41FA5}">
                      <a16:colId xmlns:a16="http://schemas.microsoft.com/office/drawing/2014/main" val="3008742531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Methods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Cross_val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XGB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0.808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0.864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0.874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LR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0.838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</a:t>
            </a:r>
            <a:r>
              <a:rPr lang="en-US" dirty="0" smtClean="0"/>
              <a:t>methods </a:t>
            </a:r>
            <a:r>
              <a:rPr lang="en-US" altLang="zh-TW" dirty="0" smtClean="0"/>
              <a:t>(Result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9628632" cy="39867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Multinomial NB</a:t>
            </a:r>
            <a:r>
              <a:rPr lang="zh-TW" altLang="en-US" dirty="0"/>
              <a:t> 交叉驗證分數</a:t>
            </a:r>
            <a:r>
              <a:rPr lang="en-US" dirty="0"/>
              <a:t>0.865</a:t>
            </a:r>
            <a:r>
              <a:rPr lang="zh-TW" altLang="en-US" dirty="0"/>
              <a:t>，但 </a:t>
            </a:r>
            <a:r>
              <a:rPr lang="en-US" altLang="zh-TW" dirty="0"/>
              <a:t>Private </a:t>
            </a:r>
            <a:r>
              <a:rPr lang="zh-TW" altLang="en-US" dirty="0"/>
              <a:t>結果分數僅 </a:t>
            </a:r>
            <a:r>
              <a:rPr lang="en-US" dirty="0" smtClean="0"/>
              <a:t>0.740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XGB</a:t>
            </a:r>
            <a:r>
              <a:rPr lang="zh-TW" altLang="en-US" dirty="0" smtClean="0"/>
              <a:t> 交叉</a:t>
            </a:r>
            <a:r>
              <a:rPr lang="zh-TW" altLang="en-US" dirty="0"/>
              <a:t>驗證分數僅 </a:t>
            </a:r>
            <a:r>
              <a:rPr lang="en-US" dirty="0"/>
              <a:t>0.808</a:t>
            </a:r>
            <a:r>
              <a:rPr lang="zh-TW" altLang="en-US" dirty="0"/>
              <a:t>，但 </a:t>
            </a:r>
            <a:r>
              <a:rPr lang="en-US" altLang="zh-TW" dirty="0"/>
              <a:t>Private </a:t>
            </a:r>
            <a:r>
              <a:rPr lang="en-US" dirty="0" smtClean="0"/>
              <a:t>0.874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僅 </a:t>
            </a:r>
            <a:r>
              <a:rPr lang="en-US" altLang="zh-TW" dirty="0" smtClean="0"/>
              <a:t>XGB</a:t>
            </a:r>
            <a:r>
              <a:rPr lang="zh-TW" altLang="en-US" dirty="0" smtClean="0"/>
              <a:t> 分數 </a:t>
            </a:r>
            <a:r>
              <a:rPr lang="en-US" altLang="zh-TW" dirty="0" smtClean="0"/>
              <a:t>Private &gt; Public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dirty="0" smtClean="0"/>
              <a:t> XGB</a:t>
            </a:r>
            <a:r>
              <a:rPr lang="zh-TW" altLang="en-US" dirty="0" smtClean="0"/>
              <a:t> 最好的方法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9628632" cy="3986784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使用建構</a:t>
            </a:r>
            <a:r>
              <a:rPr lang="zh-TW" altLang="en-US" dirty="0" smtClean="0"/>
              <a:t>於</a:t>
            </a:r>
            <a:r>
              <a:rPr lang="zh-TW" altLang="en-US" u="sng" dirty="0" smtClean="0"/>
              <a:t> </a:t>
            </a:r>
            <a:r>
              <a:rPr lang="en-US" b="1" u="sng" dirty="0" err="1" smtClean="0"/>
              <a:t>PyTorch</a:t>
            </a:r>
            <a:r>
              <a:rPr lang="en-US" b="1" u="sng" dirty="0" smtClean="0"/>
              <a:t> </a:t>
            </a:r>
            <a:r>
              <a:rPr lang="zh-TW" altLang="en-US" dirty="0" smtClean="0"/>
              <a:t>框架的 </a:t>
            </a:r>
            <a:r>
              <a:rPr lang="en-US" dirty="0" smtClean="0"/>
              <a:t>Bert </a:t>
            </a:r>
            <a:r>
              <a:rPr lang="zh-TW" altLang="en-US" dirty="0" smtClean="0"/>
              <a:t>模型</a:t>
            </a:r>
            <a:r>
              <a:rPr lang="zh-TW" altLang="en-US" dirty="0"/>
              <a:t>，並將在原始文本資料經過轉換</a:t>
            </a:r>
            <a:r>
              <a:rPr lang="zh-TW" altLang="en-US" dirty="0" smtClean="0"/>
              <a:t>成 </a:t>
            </a:r>
            <a:r>
              <a:rPr lang="en-US" dirty="0" smtClean="0"/>
              <a:t>Bert </a:t>
            </a:r>
            <a:r>
              <a:rPr lang="zh-TW" altLang="en-US" dirty="0" smtClean="0"/>
              <a:t>接受</a:t>
            </a:r>
            <a:r>
              <a:rPr lang="zh-TW" altLang="en-US" dirty="0"/>
              <a:t>的</a:t>
            </a:r>
            <a:r>
              <a:rPr lang="en-US" dirty="0"/>
              <a:t>.</a:t>
            </a:r>
            <a:r>
              <a:rPr lang="en-US" dirty="0" err="1"/>
              <a:t>tsv</a:t>
            </a:r>
            <a:r>
              <a:rPr lang="zh-TW" altLang="en-US" dirty="0"/>
              <a:t>檔案，並進行特徵萃取。最後再讀入</a:t>
            </a:r>
            <a:r>
              <a:rPr lang="en-US" dirty="0"/>
              <a:t>Pre-trained</a:t>
            </a:r>
            <a:r>
              <a:rPr lang="zh-TW" altLang="en-US" dirty="0"/>
              <a:t>的</a:t>
            </a:r>
            <a:r>
              <a:rPr lang="en-US" dirty="0"/>
              <a:t>Bert</a:t>
            </a:r>
            <a:r>
              <a:rPr lang="zh-TW" altLang="en-US" dirty="0"/>
              <a:t>模型，進行</a:t>
            </a:r>
            <a:r>
              <a:rPr lang="en-US" dirty="0"/>
              <a:t>Tokenization</a:t>
            </a:r>
            <a:r>
              <a:rPr lang="zh-TW" altLang="en-US" dirty="0"/>
              <a:t>和</a:t>
            </a:r>
            <a:r>
              <a:rPr lang="en-US" dirty="0"/>
              <a:t>Fine Tuning</a:t>
            </a:r>
            <a:r>
              <a:rPr lang="zh-TW" altLang="en-US" dirty="0"/>
              <a:t>後，交付模型訓練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dirty="0"/>
              <a:t>MAX_SEQ_LENGTH = 256</a:t>
            </a:r>
          </a:p>
          <a:p>
            <a:r>
              <a:rPr lang="en-US" dirty="0"/>
              <a:t>TRAIN_BATCH_SIZE = 24</a:t>
            </a:r>
          </a:p>
          <a:p>
            <a:r>
              <a:rPr lang="en-US" dirty="0"/>
              <a:t>EVAL_BATCH_SIZE = 32</a:t>
            </a:r>
          </a:p>
          <a:p>
            <a:r>
              <a:rPr lang="en-US" dirty="0"/>
              <a:t>LEARNING_RATE = 2e-5</a:t>
            </a:r>
          </a:p>
          <a:p>
            <a:r>
              <a:rPr lang="en-US" dirty="0"/>
              <a:t>NUM_TRAIN_EPOCHS = [1, 3]</a:t>
            </a:r>
          </a:p>
          <a:p>
            <a:r>
              <a:rPr lang="en-US" dirty="0"/>
              <a:t>RANDOM_SEED = 42</a:t>
            </a:r>
          </a:p>
          <a:p>
            <a:r>
              <a:rPr lang="en-US" dirty="0"/>
              <a:t>GRADIENT_ACCUMULATION_STEPS = 1</a:t>
            </a:r>
          </a:p>
          <a:p>
            <a:r>
              <a:rPr lang="en-US" dirty="0"/>
              <a:t>WARMUP_PROPORTION = 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Bert (Result)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zh-TW" altLang="en-US" dirty="0" smtClean="0"/>
              <a:t>結果分數 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Public 0.873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Private 0.869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TW" altLang="en-US" dirty="0"/>
              <a:t>由於並沒有有效率的</a:t>
            </a:r>
            <a:r>
              <a:rPr lang="en-US" dirty="0"/>
              <a:t>GPU</a:t>
            </a:r>
            <a:r>
              <a:rPr lang="zh-TW" altLang="en-US" dirty="0"/>
              <a:t>可以支持</a:t>
            </a:r>
            <a:r>
              <a:rPr lang="en-US" dirty="0"/>
              <a:t>GPU</a:t>
            </a:r>
            <a:r>
              <a:rPr lang="zh-TW" altLang="en-US" dirty="0"/>
              <a:t>運算，本次的模型訓練皆是以</a:t>
            </a:r>
            <a:r>
              <a:rPr lang="en-US" dirty="0"/>
              <a:t>CPU</a:t>
            </a:r>
            <a:r>
              <a:rPr lang="zh-TW" altLang="en-US" dirty="0"/>
              <a:t>進行，每個</a:t>
            </a:r>
            <a:r>
              <a:rPr lang="en-US" dirty="0"/>
              <a:t>Epoch</a:t>
            </a:r>
            <a:r>
              <a:rPr lang="zh-TW" altLang="en-US" dirty="0"/>
              <a:t>的訓練時間花費達到約莫</a:t>
            </a:r>
            <a:r>
              <a:rPr lang="en-US" b="1" u="sng" dirty="0"/>
              <a:t>7 </a:t>
            </a:r>
            <a:r>
              <a:rPr lang="zh-TW" altLang="en-US" b="1" u="sng" dirty="0"/>
              <a:t>小時</a:t>
            </a:r>
            <a:r>
              <a:rPr lang="zh-TW" altLang="en-US" dirty="0"/>
              <a:t>，本次並嘗試了經過</a:t>
            </a:r>
            <a:r>
              <a:rPr lang="en-US" dirty="0"/>
              <a:t>1</a:t>
            </a:r>
            <a:r>
              <a:rPr lang="zh-TW" altLang="en-US" dirty="0"/>
              <a:t>個及</a:t>
            </a:r>
            <a:r>
              <a:rPr lang="en-US" dirty="0"/>
              <a:t>3</a:t>
            </a:r>
            <a:r>
              <a:rPr lang="zh-TW" altLang="en-US" dirty="0"/>
              <a:t>個</a:t>
            </a:r>
            <a:r>
              <a:rPr lang="en-US" dirty="0"/>
              <a:t>Epoch</a:t>
            </a:r>
            <a:r>
              <a:rPr lang="zh-TW" altLang="en-US" dirty="0"/>
              <a:t>訓練的</a:t>
            </a:r>
            <a:r>
              <a:rPr lang="en-US" dirty="0"/>
              <a:t>Bert</a:t>
            </a:r>
            <a:r>
              <a:rPr lang="zh-TW" altLang="en-US" dirty="0"/>
              <a:t>模型訓練結果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447" y="1979764"/>
            <a:ext cx="2789425" cy="4649042"/>
          </a:xfrm>
        </p:spPr>
      </p:pic>
    </p:spTree>
    <p:extLst>
      <p:ext uri="{BB962C8B-B14F-4D97-AF65-F5344CB8AC3E}">
        <p14:creationId xmlns:p14="http://schemas.microsoft.com/office/powerpoint/2010/main" val="1971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364</TotalTime>
  <Words>396</Words>
  <Application>Microsoft Office PowerPoint</Application>
  <PresentationFormat>寬螢幕</PresentationFormat>
  <Paragraphs>79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Calibri</vt:lpstr>
      <vt:lpstr>Franklin Gothic Book</vt:lpstr>
      <vt:lpstr>Franklin Gothic Medium</vt:lpstr>
      <vt:lpstr>Wingdings</vt:lpstr>
      <vt:lpstr>Educational subjects 16x9</vt:lpstr>
      <vt:lpstr>機器學習與深度學習期中報告 TMU ML Course Team Battle 1 </vt:lpstr>
      <vt:lpstr>小組成員</vt:lpstr>
      <vt:lpstr>報告大綱</vt:lpstr>
      <vt:lpstr>資料集</vt:lpstr>
      <vt:lpstr>競賽結果</vt:lpstr>
      <vt:lpstr>Baseline methods</vt:lpstr>
      <vt:lpstr>Baseline methods (Result)</vt:lpstr>
      <vt:lpstr>Bert</vt:lpstr>
      <vt:lpstr>Bert (Result)</vt:lpstr>
      <vt:lpstr>結論</vt:lpstr>
      <vt:lpstr>分工表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機器學習與深度學習期中報告 TMU ML Course Team Battle 1</dc:title>
  <dc:creator>Weber Huang</dc:creator>
  <cp:lastModifiedBy>Weber Huang</cp:lastModifiedBy>
  <cp:revision>31</cp:revision>
  <dcterms:created xsi:type="dcterms:W3CDTF">2019-12-09T05:25:38Z</dcterms:created>
  <dcterms:modified xsi:type="dcterms:W3CDTF">2019-12-10T14:47:03Z</dcterms:modified>
</cp:coreProperties>
</file>